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5" r:id="rId10"/>
    <p:sldId id="266" r:id="rId11"/>
    <p:sldId id="267" r:id="rId12"/>
    <p:sldId id="273" r:id="rId13"/>
    <p:sldId id="268" r:id="rId14"/>
    <p:sldId id="274" r:id="rId15"/>
    <p:sldId id="270" r:id="rId16"/>
    <p:sldId id="271" r:id="rId17"/>
  </p:sldIdLst>
  <p:sldSz cx="9144000" cy="6858000" type="screen4x3"/>
  <p:notesSz cx="6858000" cy="9144000"/>
  <p:embeddedFontLs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S PGothic" panose="020B0600070205080204" pitchFamily="34" charset="-128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DCFEF-C8B2-4251-89D7-E9357C687A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C00F8C-C085-4562-8DEF-4A8C9114539D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tx1">
                  <a:lumMod val="65000"/>
                  <a:lumOff val="35000"/>
                </a:schemeClr>
              </a:solidFill>
            </a:rPr>
            <a:t>100 Nurse assessments</a:t>
          </a:r>
          <a:endParaRPr lang="en-GB" sz="2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E4D839A-A330-4C0E-866E-4FC0DF7FBDD1}" type="parTrans" cxnId="{3234ABD2-A294-40D5-A03A-C0EABC382AAA}">
      <dgm:prSet/>
      <dgm:spPr/>
      <dgm:t>
        <a:bodyPr/>
        <a:lstStyle/>
        <a:p>
          <a:endParaRPr lang="en-GB"/>
        </a:p>
      </dgm:t>
    </dgm:pt>
    <dgm:pt modelId="{7BE97871-6910-489D-9783-03CF2AE1F1F9}" type="sibTrans" cxnId="{3234ABD2-A294-40D5-A03A-C0EABC382AAA}">
      <dgm:prSet/>
      <dgm:spPr/>
      <dgm:t>
        <a:bodyPr/>
        <a:lstStyle/>
        <a:p>
          <a:endParaRPr lang="en-GB"/>
        </a:p>
      </dgm:t>
    </dgm:pt>
    <dgm:pt modelId="{FCDFAFDD-5BDB-41FF-BE9A-705AA540FB31}">
      <dgm:prSet phldrT="[Text]" phldr="1"/>
      <dgm:spPr>
        <a:solidFill>
          <a:srgbClr val="00CCFF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GB" dirty="0"/>
        </a:p>
      </dgm:t>
    </dgm:pt>
    <dgm:pt modelId="{39A99A7B-2CDE-4CFE-A761-2C0F383BF1AF}" type="parTrans" cxnId="{7453A734-ADDA-4ED4-BA90-5290CD048994}">
      <dgm:prSet/>
      <dgm:spPr/>
      <dgm:t>
        <a:bodyPr/>
        <a:lstStyle/>
        <a:p>
          <a:endParaRPr lang="en-GB"/>
        </a:p>
      </dgm:t>
    </dgm:pt>
    <dgm:pt modelId="{5F41D155-52FE-4907-A471-BF4FF107D4E0}" type="sibTrans" cxnId="{7453A734-ADDA-4ED4-BA90-5290CD048994}">
      <dgm:prSet/>
      <dgm:spPr/>
      <dgm:t>
        <a:bodyPr/>
        <a:lstStyle/>
        <a:p>
          <a:endParaRPr lang="en-GB"/>
        </a:p>
      </dgm:t>
    </dgm:pt>
    <dgm:pt modelId="{A4A504C5-CAE5-4F32-A0D1-67F2127D2358}">
      <dgm:prSet phldrT="[Text]" custT="1"/>
      <dgm:spPr/>
      <dgm:t>
        <a:bodyPr/>
        <a:lstStyle/>
        <a:p>
          <a:r>
            <a:rPr lang="en-US" altLang="en-US" sz="2400" dirty="0" smtClean="0">
              <a:solidFill>
                <a:schemeClr val="tx1">
                  <a:lumMod val="65000"/>
                  <a:lumOff val="35000"/>
                </a:schemeClr>
              </a:solidFill>
            </a:rPr>
            <a:t>45 HCV Ab+ patients had </a:t>
          </a:r>
          <a:r>
            <a:rPr lang="en-US" altLang="en-US" sz="24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fibroscan</a:t>
          </a:r>
          <a:endParaRPr lang="en-GB" sz="24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9B4DB24-683E-459C-83DB-151AB67843BE}" type="parTrans" cxnId="{B65B4E24-A85F-4481-83C5-206CAF60E02D}">
      <dgm:prSet/>
      <dgm:spPr/>
      <dgm:t>
        <a:bodyPr/>
        <a:lstStyle/>
        <a:p>
          <a:endParaRPr lang="en-GB"/>
        </a:p>
      </dgm:t>
    </dgm:pt>
    <dgm:pt modelId="{D232F376-0A40-4B88-8050-C548596C66F3}" type="sibTrans" cxnId="{B65B4E24-A85F-4481-83C5-206CAF60E02D}">
      <dgm:prSet/>
      <dgm:spPr/>
      <dgm:t>
        <a:bodyPr/>
        <a:lstStyle/>
        <a:p>
          <a:endParaRPr lang="en-GB"/>
        </a:p>
      </dgm:t>
    </dgm:pt>
    <dgm:pt modelId="{CD27758F-E309-4531-8EA3-3441F349C3A1}">
      <dgm:prSet phldrT="[Text]" phldr="1"/>
      <dgm:spPr>
        <a:solidFill>
          <a:srgbClr val="33CCCC"/>
        </a:solidFill>
      </dgm:spPr>
      <dgm:t>
        <a:bodyPr/>
        <a:lstStyle/>
        <a:p>
          <a:endParaRPr lang="en-GB" dirty="0"/>
        </a:p>
      </dgm:t>
    </dgm:pt>
    <dgm:pt modelId="{CCF28819-41C2-473B-8448-988EC5A4A893}" type="parTrans" cxnId="{AD0E790F-78B5-46A9-8011-FF8C485D5AD1}">
      <dgm:prSet/>
      <dgm:spPr/>
      <dgm:t>
        <a:bodyPr/>
        <a:lstStyle/>
        <a:p>
          <a:endParaRPr lang="en-GB"/>
        </a:p>
      </dgm:t>
    </dgm:pt>
    <dgm:pt modelId="{74FF7019-DED0-4DD5-96B8-8B3446985654}" type="sibTrans" cxnId="{AD0E790F-78B5-46A9-8011-FF8C485D5AD1}">
      <dgm:prSet/>
      <dgm:spPr/>
      <dgm:t>
        <a:bodyPr/>
        <a:lstStyle/>
        <a:p>
          <a:endParaRPr lang="en-GB"/>
        </a:p>
      </dgm:t>
    </dgm:pt>
    <dgm:pt modelId="{AA8AF9D5-0A56-4D42-8BDC-5CAEFA9C48EE}">
      <dgm:prSet phldrT="[Text]" custT="1"/>
      <dgm:spPr/>
      <dgm:t>
        <a:bodyPr/>
        <a:lstStyle/>
        <a:p>
          <a:r>
            <a:rPr lang="en-US" altLang="en-US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13/45 (28.9%) were cirrhotic, i.e. scored &gt; 12.5 </a:t>
          </a:r>
          <a:r>
            <a:rPr lang="en-US" altLang="en-US" sz="18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kPa</a:t>
          </a:r>
          <a:endParaRPr lang="en-GB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CB8BB6E-39FA-4AF6-9326-FFF30DDBC772}" type="parTrans" cxnId="{ACC5BF30-938C-4832-B613-D640761EE4C0}">
      <dgm:prSet/>
      <dgm:spPr/>
      <dgm:t>
        <a:bodyPr/>
        <a:lstStyle/>
        <a:p>
          <a:endParaRPr lang="en-GB"/>
        </a:p>
      </dgm:t>
    </dgm:pt>
    <dgm:pt modelId="{03818B28-2244-4096-A57B-939E0F695294}" type="sibTrans" cxnId="{ACC5BF30-938C-4832-B613-D640761EE4C0}">
      <dgm:prSet/>
      <dgm:spPr/>
      <dgm:t>
        <a:bodyPr/>
        <a:lstStyle/>
        <a:p>
          <a:endParaRPr lang="en-GB"/>
        </a:p>
      </dgm:t>
    </dgm:pt>
    <dgm:pt modelId="{2E04C9DE-9B8F-49B1-AA69-B359F057F46A}">
      <dgm:prSet phldrT="[Text]" phldr="1"/>
      <dgm:spPr>
        <a:solidFill>
          <a:srgbClr val="0099FF"/>
        </a:solidFill>
        <a:ln>
          <a:solidFill>
            <a:srgbClr val="0033CC"/>
          </a:solidFill>
        </a:ln>
      </dgm:spPr>
      <dgm:t>
        <a:bodyPr/>
        <a:lstStyle/>
        <a:p>
          <a:endParaRPr lang="en-GB" dirty="0"/>
        </a:p>
      </dgm:t>
    </dgm:pt>
    <dgm:pt modelId="{0F6321EE-02AB-48AA-9EF0-B824085E8858}" type="sibTrans" cxnId="{C34B0198-8D75-47A4-B656-4FB94A644A83}">
      <dgm:prSet/>
      <dgm:spPr/>
      <dgm:t>
        <a:bodyPr/>
        <a:lstStyle/>
        <a:p>
          <a:endParaRPr lang="en-GB"/>
        </a:p>
      </dgm:t>
    </dgm:pt>
    <dgm:pt modelId="{D3FC1A87-7420-4DE9-B846-CA5236CC8E19}" type="parTrans" cxnId="{C34B0198-8D75-47A4-B656-4FB94A644A83}">
      <dgm:prSet/>
      <dgm:spPr/>
      <dgm:t>
        <a:bodyPr/>
        <a:lstStyle/>
        <a:p>
          <a:endParaRPr lang="en-GB"/>
        </a:p>
      </dgm:t>
    </dgm:pt>
    <dgm:pt modelId="{28AD372D-FFB8-45F7-868E-886014298A65}">
      <dgm:prSet phldrT="[Text]" phldr="1"/>
      <dgm:spPr>
        <a:solidFill>
          <a:srgbClr val="00CCFF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GB" dirty="0"/>
        </a:p>
      </dgm:t>
    </dgm:pt>
    <dgm:pt modelId="{8CDC4B65-B0BE-41D0-90CE-5A47253CDAEE}" type="parTrans" cxnId="{A709C456-2552-4572-B852-B2FA26B931F9}">
      <dgm:prSet/>
      <dgm:spPr/>
      <dgm:t>
        <a:bodyPr/>
        <a:lstStyle/>
        <a:p>
          <a:endParaRPr lang="en-GB"/>
        </a:p>
      </dgm:t>
    </dgm:pt>
    <dgm:pt modelId="{C766CC36-A4E9-44F1-B017-8AA821701D9E}" type="sibTrans" cxnId="{A709C456-2552-4572-B852-B2FA26B931F9}">
      <dgm:prSet/>
      <dgm:spPr/>
      <dgm:t>
        <a:bodyPr/>
        <a:lstStyle/>
        <a:p>
          <a:endParaRPr lang="en-GB"/>
        </a:p>
      </dgm:t>
    </dgm:pt>
    <dgm:pt modelId="{4716AE29-009C-46C9-A3EE-8810C59779BF}">
      <dgm:prSet phldrT="[Text]" custT="1"/>
      <dgm:spPr/>
      <dgm:t>
        <a:bodyPr/>
        <a:lstStyle/>
        <a:p>
          <a:r>
            <a:rPr lang="en-US" altLang="en-US" sz="24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21/45 (46.7%) scored ≥8.5 </a:t>
          </a:r>
          <a:r>
            <a:rPr lang="en-US" altLang="en-US" sz="2400" b="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kPa</a:t>
          </a:r>
          <a:endParaRPr lang="en-GB" sz="24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8CEB3EE-70BC-4B72-9691-6936A0B25488}" type="parTrans" cxnId="{B342EF90-B101-4D26-9CED-051AB09C14C8}">
      <dgm:prSet/>
      <dgm:spPr/>
      <dgm:t>
        <a:bodyPr/>
        <a:lstStyle/>
        <a:p>
          <a:endParaRPr lang="en-GB"/>
        </a:p>
      </dgm:t>
    </dgm:pt>
    <dgm:pt modelId="{E00BFD10-5955-4B41-8E88-1DE88DF3531F}" type="sibTrans" cxnId="{B342EF90-B101-4D26-9CED-051AB09C14C8}">
      <dgm:prSet/>
      <dgm:spPr/>
      <dgm:t>
        <a:bodyPr/>
        <a:lstStyle/>
        <a:p>
          <a:endParaRPr lang="en-GB"/>
        </a:p>
      </dgm:t>
    </dgm:pt>
    <dgm:pt modelId="{4848B61F-02D0-4D9D-A01D-6240132370F4}" type="pres">
      <dgm:prSet presAssocID="{23DDCFEF-C8B2-4251-89D7-E9357C687A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1664A99-749D-43A1-81FE-06BF05689A0A}" type="pres">
      <dgm:prSet presAssocID="{2E04C9DE-9B8F-49B1-AA69-B359F057F46A}" presName="composite" presStyleCnt="0"/>
      <dgm:spPr/>
    </dgm:pt>
    <dgm:pt modelId="{D6B2E56F-167F-4AC1-A615-9A8048F03EDE}" type="pres">
      <dgm:prSet presAssocID="{2E04C9DE-9B8F-49B1-AA69-B359F057F46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416368-0375-4C84-A35C-D0A2D7528A50}" type="pres">
      <dgm:prSet presAssocID="{2E04C9DE-9B8F-49B1-AA69-B359F057F46A}" presName="descendantText" presStyleLbl="alignAcc1" presStyleIdx="0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8A72AB-D6E8-4ECF-9439-B2F0D87F5766}" type="pres">
      <dgm:prSet presAssocID="{0F6321EE-02AB-48AA-9EF0-B824085E8858}" presName="sp" presStyleCnt="0"/>
      <dgm:spPr/>
    </dgm:pt>
    <dgm:pt modelId="{DFE71870-53BF-4023-8233-D3B714F1FC99}" type="pres">
      <dgm:prSet presAssocID="{FCDFAFDD-5BDB-41FF-BE9A-705AA540FB31}" presName="composite" presStyleCnt="0"/>
      <dgm:spPr/>
    </dgm:pt>
    <dgm:pt modelId="{5A707F86-BD82-478D-B18D-B806556007EA}" type="pres">
      <dgm:prSet presAssocID="{FCDFAFDD-5BDB-41FF-BE9A-705AA540FB3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19A166-B96F-41DF-BA88-8C3D2B8516BB}" type="pres">
      <dgm:prSet presAssocID="{FCDFAFDD-5BDB-41FF-BE9A-705AA540FB31}" presName="descendantText" presStyleLbl="alignAcc1" presStyleIdx="1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9A5DEA-937D-4ED5-854F-829F71510109}" type="pres">
      <dgm:prSet presAssocID="{5F41D155-52FE-4907-A471-BF4FF107D4E0}" presName="sp" presStyleCnt="0"/>
      <dgm:spPr/>
    </dgm:pt>
    <dgm:pt modelId="{98784305-8AE6-467F-B33F-189D90681120}" type="pres">
      <dgm:prSet presAssocID="{28AD372D-FFB8-45F7-868E-886014298A65}" presName="composite" presStyleCnt="0"/>
      <dgm:spPr/>
    </dgm:pt>
    <dgm:pt modelId="{E82FA5CC-A0F9-4323-90A4-3D3A5FA5C649}" type="pres">
      <dgm:prSet presAssocID="{28AD372D-FFB8-45F7-868E-886014298A6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5359C-C768-4DE9-8D6A-A7EC68FB4AD9}" type="pres">
      <dgm:prSet presAssocID="{28AD372D-FFB8-45F7-868E-886014298A6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CDF5A8-AA5C-4A0E-959F-95BAA810A598}" type="pres">
      <dgm:prSet presAssocID="{C766CC36-A4E9-44F1-B017-8AA821701D9E}" presName="sp" presStyleCnt="0"/>
      <dgm:spPr/>
    </dgm:pt>
    <dgm:pt modelId="{F26B78DE-B906-4669-A55D-09CB5BFAEE8B}" type="pres">
      <dgm:prSet presAssocID="{CD27758F-E309-4531-8EA3-3441F349C3A1}" presName="composite" presStyleCnt="0"/>
      <dgm:spPr/>
    </dgm:pt>
    <dgm:pt modelId="{580D294B-69F4-4D4D-A4C5-C759C014BC66}" type="pres">
      <dgm:prSet presAssocID="{CD27758F-E309-4531-8EA3-3441F349C3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069D3-DC27-4A93-879E-7E60F391912D}" type="pres">
      <dgm:prSet presAssocID="{CD27758F-E309-4531-8EA3-3441F349C3A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342EF90-B101-4D26-9CED-051AB09C14C8}" srcId="{28AD372D-FFB8-45F7-868E-886014298A65}" destId="{4716AE29-009C-46C9-A3EE-8810C59779BF}" srcOrd="0" destOrd="0" parTransId="{F8CEB3EE-70BC-4B72-9691-6936A0B25488}" sibTransId="{E00BFD10-5955-4B41-8E88-1DE88DF3531F}"/>
    <dgm:cxn modelId="{03A4A2D3-F781-4DE0-A5EB-058DD757896A}" type="presOf" srcId="{8BC00F8C-C085-4562-8DEF-4A8C9114539D}" destId="{50416368-0375-4C84-A35C-D0A2D7528A50}" srcOrd="0" destOrd="0" presId="urn:microsoft.com/office/officeart/2005/8/layout/chevron2"/>
    <dgm:cxn modelId="{40F58108-6442-4C88-BCB1-A56BB702EE36}" type="presOf" srcId="{28AD372D-FFB8-45F7-868E-886014298A65}" destId="{E82FA5CC-A0F9-4323-90A4-3D3A5FA5C649}" srcOrd="0" destOrd="0" presId="urn:microsoft.com/office/officeart/2005/8/layout/chevron2"/>
    <dgm:cxn modelId="{04FCE4D8-2034-4194-B229-596BA4CA8C62}" type="presOf" srcId="{2E04C9DE-9B8F-49B1-AA69-B359F057F46A}" destId="{D6B2E56F-167F-4AC1-A615-9A8048F03EDE}" srcOrd="0" destOrd="0" presId="urn:microsoft.com/office/officeart/2005/8/layout/chevron2"/>
    <dgm:cxn modelId="{CCC30636-F41F-4739-9846-6C50CC453291}" type="presOf" srcId="{A4A504C5-CAE5-4F32-A0D1-67F2127D2358}" destId="{0819A166-B96F-41DF-BA88-8C3D2B8516BB}" srcOrd="0" destOrd="0" presId="urn:microsoft.com/office/officeart/2005/8/layout/chevron2"/>
    <dgm:cxn modelId="{C34B0198-8D75-47A4-B656-4FB94A644A83}" srcId="{23DDCFEF-C8B2-4251-89D7-E9357C687AB3}" destId="{2E04C9DE-9B8F-49B1-AA69-B359F057F46A}" srcOrd="0" destOrd="0" parTransId="{D3FC1A87-7420-4DE9-B846-CA5236CC8E19}" sibTransId="{0F6321EE-02AB-48AA-9EF0-B824085E8858}"/>
    <dgm:cxn modelId="{3234ABD2-A294-40D5-A03A-C0EABC382AAA}" srcId="{2E04C9DE-9B8F-49B1-AA69-B359F057F46A}" destId="{8BC00F8C-C085-4562-8DEF-4A8C9114539D}" srcOrd="0" destOrd="0" parTransId="{5E4D839A-A330-4C0E-866E-4FC0DF7FBDD1}" sibTransId="{7BE97871-6910-489D-9783-03CF2AE1F1F9}"/>
    <dgm:cxn modelId="{ACC5BF30-938C-4832-B613-D640761EE4C0}" srcId="{CD27758F-E309-4531-8EA3-3441F349C3A1}" destId="{AA8AF9D5-0A56-4D42-8BDC-5CAEFA9C48EE}" srcOrd="0" destOrd="0" parTransId="{4CB8BB6E-39FA-4AF6-9326-FFF30DDBC772}" sibTransId="{03818B28-2244-4096-A57B-939E0F695294}"/>
    <dgm:cxn modelId="{2F076F79-4B64-4678-A102-D4AE12A527A0}" type="presOf" srcId="{23DDCFEF-C8B2-4251-89D7-E9357C687AB3}" destId="{4848B61F-02D0-4D9D-A01D-6240132370F4}" srcOrd="0" destOrd="0" presId="urn:microsoft.com/office/officeart/2005/8/layout/chevron2"/>
    <dgm:cxn modelId="{7453A734-ADDA-4ED4-BA90-5290CD048994}" srcId="{23DDCFEF-C8B2-4251-89D7-E9357C687AB3}" destId="{FCDFAFDD-5BDB-41FF-BE9A-705AA540FB31}" srcOrd="1" destOrd="0" parTransId="{39A99A7B-2CDE-4CFE-A761-2C0F383BF1AF}" sibTransId="{5F41D155-52FE-4907-A471-BF4FF107D4E0}"/>
    <dgm:cxn modelId="{5DC778D7-8144-42AC-9264-2A2F59B89960}" type="presOf" srcId="{AA8AF9D5-0A56-4D42-8BDC-5CAEFA9C48EE}" destId="{DF7069D3-DC27-4A93-879E-7E60F391912D}" srcOrd="0" destOrd="0" presId="urn:microsoft.com/office/officeart/2005/8/layout/chevron2"/>
    <dgm:cxn modelId="{A709C456-2552-4572-B852-B2FA26B931F9}" srcId="{23DDCFEF-C8B2-4251-89D7-E9357C687AB3}" destId="{28AD372D-FFB8-45F7-868E-886014298A65}" srcOrd="2" destOrd="0" parTransId="{8CDC4B65-B0BE-41D0-90CE-5A47253CDAEE}" sibTransId="{C766CC36-A4E9-44F1-B017-8AA821701D9E}"/>
    <dgm:cxn modelId="{26549F93-0ECA-4A31-872E-0C9303C4D461}" type="presOf" srcId="{FCDFAFDD-5BDB-41FF-BE9A-705AA540FB31}" destId="{5A707F86-BD82-478D-B18D-B806556007EA}" srcOrd="0" destOrd="0" presId="urn:microsoft.com/office/officeart/2005/8/layout/chevron2"/>
    <dgm:cxn modelId="{B65B4E24-A85F-4481-83C5-206CAF60E02D}" srcId="{FCDFAFDD-5BDB-41FF-BE9A-705AA540FB31}" destId="{A4A504C5-CAE5-4F32-A0D1-67F2127D2358}" srcOrd="0" destOrd="0" parTransId="{49B4DB24-683E-459C-83DB-151AB67843BE}" sibTransId="{D232F376-0A40-4B88-8050-C548596C66F3}"/>
    <dgm:cxn modelId="{EA31ED23-7089-4C67-B61E-8F5690716A54}" type="presOf" srcId="{CD27758F-E309-4531-8EA3-3441F349C3A1}" destId="{580D294B-69F4-4D4D-A4C5-C759C014BC66}" srcOrd="0" destOrd="0" presId="urn:microsoft.com/office/officeart/2005/8/layout/chevron2"/>
    <dgm:cxn modelId="{AD0E790F-78B5-46A9-8011-FF8C485D5AD1}" srcId="{23DDCFEF-C8B2-4251-89D7-E9357C687AB3}" destId="{CD27758F-E309-4531-8EA3-3441F349C3A1}" srcOrd="3" destOrd="0" parTransId="{CCF28819-41C2-473B-8448-988EC5A4A893}" sibTransId="{74FF7019-DED0-4DD5-96B8-8B3446985654}"/>
    <dgm:cxn modelId="{70CCDD59-D267-47C3-B2EE-CF5EC16AAA12}" type="presOf" srcId="{4716AE29-009C-46C9-A3EE-8810C59779BF}" destId="{A2E5359C-C768-4DE9-8D6A-A7EC68FB4AD9}" srcOrd="0" destOrd="0" presId="urn:microsoft.com/office/officeart/2005/8/layout/chevron2"/>
    <dgm:cxn modelId="{7DAE46DB-8307-4D06-9136-BB6626A9BDE2}" type="presParOf" srcId="{4848B61F-02D0-4D9D-A01D-6240132370F4}" destId="{71664A99-749D-43A1-81FE-06BF05689A0A}" srcOrd="0" destOrd="0" presId="urn:microsoft.com/office/officeart/2005/8/layout/chevron2"/>
    <dgm:cxn modelId="{1D6B9F64-362C-44F3-B66B-72B8DF4BF0F0}" type="presParOf" srcId="{71664A99-749D-43A1-81FE-06BF05689A0A}" destId="{D6B2E56F-167F-4AC1-A615-9A8048F03EDE}" srcOrd="0" destOrd="0" presId="urn:microsoft.com/office/officeart/2005/8/layout/chevron2"/>
    <dgm:cxn modelId="{2B2D743E-8DBC-4127-9DFA-77EFEBEC4F56}" type="presParOf" srcId="{71664A99-749D-43A1-81FE-06BF05689A0A}" destId="{50416368-0375-4C84-A35C-D0A2D7528A50}" srcOrd="1" destOrd="0" presId="urn:microsoft.com/office/officeart/2005/8/layout/chevron2"/>
    <dgm:cxn modelId="{BD14C81B-B0B0-4772-8411-579ADB5E8099}" type="presParOf" srcId="{4848B61F-02D0-4D9D-A01D-6240132370F4}" destId="{2A8A72AB-D6E8-4ECF-9439-B2F0D87F5766}" srcOrd="1" destOrd="0" presId="urn:microsoft.com/office/officeart/2005/8/layout/chevron2"/>
    <dgm:cxn modelId="{A620F760-94C7-4E9B-A43F-2B95BA91F232}" type="presParOf" srcId="{4848B61F-02D0-4D9D-A01D-6240132370F4}" destId="{DFE71870-53BF-4023-8233-D3B714F1FC99}" srcOrd="2" destOrd="0" presId="urn:microsoft.com/office/officeart/2005/8/layout/chevron2"/>
    <dgm:cxn modelId="{E63E237A-88A0-491B-9F32-9B6B4E857751}" type="presParOf" srcId="{DFE71870-53BF-4023-8233-D3B714F1FC99}" destId="{5A707F86-BD82-478D-B18D-B806556007EA}" srcOrd="0" destOrd="0" presId="urn:microsoft.com/office/officeart/2005/8/layout/chevron2"/>
    <dgm:cxn modelId="{491155C3-3B35-463B-A66B-182A06EAE7B7}" type="presParOf" srcId="{DFE71870-53BF-4023-8233-D3B714F1FC99}" destId="{0819A166-B96F-41DF-BA88-8C3D2B8516BB}" srcOrd="1" destOrd="0" presId="urn:microsoft.com/office/officeart/2005/8/layout/chevron2"/>
    <dgm:cxn modelId="{BDC8231D-6B67-4F9D-A907-D2A2F2839D56}" type="presParOf" srcId="{4848B61F-02D0-4D9D-A01D-6240132370F4}" destId="{6F9A5DEA-937D-4ED5-854F-829F71510109}" srcOrd="3" destOrd="0" presId="urn:microsoft.com/office/officeart/2005/8/layout/chevron2"/>
    <dgm:cxn modelId="{EA4D970C-701D-4A47-AD8F-679B21D3159C}" type="presParOf" srcId="{4848B61F-02D0-4D9D-A01D-6240132370F4}" destId="{98784305-8AE6-467F-B33F-189D90681120}" srcOrd="4" destOrd="0" presId="urn:microsoft.com/office/officeart/2005/8/layout/chevron2"/>
    <dgm:cxn modelId="{69820BE9-1112-453D-80A3-F40D1B464DBF}" type="presParOf" srcId="{98784305-8AE6-467F-B33F-189D90681120}" destId="{E82FA5CC-A0F9-4323-90A4-3D3A5FA5C649}" srcOrd="0" destOrd="0" presId="urn:microsoft.com/office/officeart/2005/8/layout/chevron2"/>
    <dgm:cxn modelId="{3EE69CFC-14ED-41B0-90A9-686E99DF0012}" type="presParOf" srcId="{98784305-8AE6-467F-B33F-189D90681120}" destId="{A2E5359C-C768-4DE9-8D6A-A7EC68FB4AD9}" srcOrd="1" destOrd="0" presId="urn:microsoft.com/office/officeart/2005/8/layout/chevron2"/>
    <dgm:cxn modelId="{2EBA0E65-5528-4B07-B004-A166285F5506}" type="presParOf" srcId="{4848B61F-02D0-4D9D-A01D-6240132370F4}" destId="{EDCDF5A8-AA5C-4A0E-959F-95BAA810A598}" srcOrd="5" destOrd="0" presId="urn:microsoft.com/office/officeart/2005/8/layout/chevron2"/>
    <dgm:cxn modelId="{BA96E196-A12B-4CA4-8C0B-2F8D8E772CCB}" type="presParOf" srcId="{4848B61F-02D0-4D9D-A01D-6240132370F4}" destId="{F26B78DE-B906-4669-A55D-09CB5BFAEE8B}" srcOrd="6" destOrd="0" presId="urn:microsoft.com/office/officeart/2005/8/layout/chevron2"/>
    <dgm:cxn modelId="{7944111F-9E83-4D4E-B7D1-FCAD851CCC5C}" type="presParOf" srcId="{F26B78DE-B906-4669-A55D-09CB5BFAEE8B}" destId="{580D294B-69F4-4D4D-A4C5-C759C014BC66}" srcOrd="0" destOrd="0" presId="urn:microsoft.com/office/officeart/2005/8/layout/chevron2"/>
    <dgm:cxn modelId="{9132F0DD-FEA9-46F3-B0F6-472FE847981F}" type="presParOf" srcId="{F26B78DE-B906-4669-A55D-09CB5BFAEE8B}" destId="{DF7069D3-DC27-4A93-879E-7E60F39191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2E56F-167F-4AC1-A615-9A8048F03EDE}">
      <dsp:nvSpPr>
        <dsp:cNvPr id="0" name=""/>
        <dsp:cNvSpPr/>
      </dsp:nvSpPr>
      <dsp:spPr>
        <a:xfrm rot="5400000">
          <a:off x="-131361" y="134742"/>
          <a:ext cx="875741" cy="613019"/>
        </a:xfrm>
        <a:prstGeom prst="chevron">
          <a:avLst/>
        </a:prstGeom>
        <a:solidFill>
          <a:srgbClr val="0099FF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1" y="309891"/>
        <a:ext cx="613019" cy="262722"/>
      </dsp:txXfrm>
    </dsp:sp>
    <dsp:sp modelId="{50416368-0375-4C84-A35C-D0A2D7528A50}">
      <dsp:nvSpPr>
        <dsp:cNvPr id="0" name=""/>
        <dsp:cNvSpPr/>
      </dsp:nvSpPr>
      <dsp:spPr>
        <a:xfrm rot="5400000">
          <a:off x="2307893" y="-1691492"/>
          <a:ext cx="569232" cy="3958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100 Nurse assessments</a:t>
          </a:r>
          <a:endParaRPr lang="en-GB" sz="2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613019" y="31170"/>
        <a:ext cx="3931192" cy="513656"/>
      </dsp:txXfrm>
    </dsp:sp>
    <dsp:sp modelId="{5A707F86-BD82-478D-B18D-B806556007EA}">
      <dsp:nvSpPr>
        <dsp:cNvPr id="0" name=""/>
        <dsp:cNvSpPr/>
      </dsp:nvSpPr>
      <dsp:spPr>
        <a:xfrm rot="5400000">
          <a:off x="-131361" y="856574"/>
          <a:ext cx="875741" cy="61301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1" y="1031723"/>
        <a:ext cx="613019" cy="262722"/>
      </dsp:txXfrm>
    </dsp:sp>
    <dsp:sp modelId="{0819A166-B96F-41DF-BA88-8C3D2B8516BB}">
      <dsp:nvSpPr>
        <dsp:cNvPr id="0" name=""/>
        <dsp:cNvSpPr/>
      </dsp:nvSpPr>
      <dsp:spPr>
        <a:xfrm rot="5400000">
          <a:off x="2307893" y="-969661"/>
          <a:ext cx="569232" cy="3958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45 HCV Ab+ patients had </a:t>
          </a:r>
          <a:r>
            <a:rPr lang="en-US" altLang="en-US" sz="24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fibroscan</a:t>
          </a:r>
          <a:endParaRPr lang="en-GB" sz="24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613019" y="753001"/>
        <a:ext cx="3931192" cy="513656"/>
      </dsp:txXfrm>
    </dsp:sp>
    <dsp:sp modelId="{E82FA5CC-A0F9-4323-90A4-3D3A5FA5C649}">
      <dsp:nvSpPr>
        <dsp:cNvPr id="0" name=""/>
        <dsp:cNvSpPr/>
      </dsp:nvSpPr>
      <dsp:spPr>
        <a:xfrm rot="5400000">
          <a:off x="-131361" y="1578406"/>
          <a:ext cx="875741" cy="61301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1" y="1753555"/>
        <a:ext cx="613019" cy="262722"/>
      </dsp:txXfrm>
    </dsp:sp>
    <dsp:sp modelId="{A2E5359C-C768-4DE9-8D6A-A7EC68FB4AD9}">
      <dsp:nvSpPr>
        <dsp:cNvPr id="0" name=""/>
        <dsp:cNvSpPr/>
      </dsp:nvSpPr>
      <dsp:spPr>
        <a:xfrm rot="5400000">
          <a:off x="2307893" y="-247829"/>
          <a:ext cx="569232" cy="3958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21/45 (46.7%) scored ≥8.5 </a:t>
          </a:r>
          <a:r>
            <a:rPr lang="en-US" altLang="en-US" sz="2400" b="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kPa</a:t>
          </a:r>
          <a:endParaRPr lang="en-GB" sz="24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613019" y="1474833"/>
        <a:ext cx="3931192" cy="513656"/>
      </dsp:txXfrm>
    </dsp:sp>
    <dsp:sp modelId="{580D294B-69F4-4D4D-A4C5-C759C014BC66}">
      <dsp:nvSpPr>
        <dsp:cNvPr id="0" name=""/>
        <dsp:cNvSpPr/>
      </dsp:nvSpPr>
      <dsp:spPr>
        <a:xfrm rot="5400000">
          <a:off x="-131361" y="2300238"/>
          <a:ext cx="875741" cy="613019"/>
        </a:xfrm>
        <a:prstGeom prst="chevron">
          <a:avLst/>
        </a:prstGeom>
        <a:solidFill>
          <a:srgbClr val="33CC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-5400000">
        <a:off x="1" y="2475387"/>
        <a:ext cx="613019" cy="262722"/>
      </dsp:txXfrm>
    </dsp:sp>
    <dsp:sp modelId="{DF7069D3-DC27-4A93-879E-7E60F391912D}">
      <dsp:nvSpPr>
        <dsp:cNvPr id="0" name=""/>
        <dsp:cNvSpPr/>
      </dsp:nvSpPr>
      <dsp:spPr>
        <a:xfrm rot="5400000">
          <a:off x="2307893" y="474002"/>
          <a:ext cx="569232" cy="3958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13/45 (28.9%) were cirrhotic, i.e. scored &gt; 12.5 </a:t>
          </a:r>
          <a:r>
            <a:rPr lang="en-US" altLang="en-US" sz="18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kPa</a:t>
          </a:r>
          <a:endParaRPr lang="en-GB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613019" y="2196664"/>
        <a:ext cx="3931192" cy="513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972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70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659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906463" y="5959475"/>
            <a:ext cx="4984750" cy="1976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>
              <a:latin typeface="Times" panose="02020603050405020304" pitchFamily="18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51275" y="9650413"/>
            <a:ext cx="294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66672D-D286-4B14-A780-429F52E50FE1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61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9659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1430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00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I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84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75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12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9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54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28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222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90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787979" y="2974434"/>
            <a:ext cx="560886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787979" y="3602038"/>
            <a:ext cx="5608865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392339" y="6392184"/>
            <a:ext cx="48006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4C5BE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74C5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787979" y="2974434"/>
            <a:ext cx="5608865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787979" y="3602038"/>
            <a:ext cx="5608865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2"/>
          </p:nvPr>
        </p:nvSpPr>
        <p:spPr>
          <a:xfrm>
            <a:off x="392339" y="6392184"/>
            <a:ext cx="48006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4C5BE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74C5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ucd.ie/medicine/hepcare/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1772490" y="2151171"/>
            <a:ext cx="5414123" cy="206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Calibri"/>
              <a:buNone/>
            </a:pPr>
            <a:r>
              <a:rPr lang="en-IE" sz="216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E" sz="216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E"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HEPCARE EUROPE</a:t>
            </a:r>
            <a:br>
              <a:rPr lang="en-IE"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E" sz="216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Lessons learned on HCV testing and treatment through outreach to the community and linkage-to-care</a:t>
            </a:r>
            <a:br>
              <a:rPr lang="en-IE" sz="216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E" sz="162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Jack Lambert</a:t>
            </a:r>
            <a:endParaRPr sz="162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1437255" y="5435691"/>
            <a:ext cx="444839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C5BE"/>
              </a:buClr>
              <a:buSzPts val="1500"/>
              <a:buFont typeface="Arial"/>
              <a:buNone/>
            </a:pPr>
            <a:r>
              <a:rPr lang="en-IE" sz="1500" b="1" i="0" u="none" strike="noStrike" cap="none">
                <a:solidFill>
                  <a:srgbClr val="74C5BE"/>
                </a:solidFill>
                <a:latin typeface="Calibri"/>
                <a:ea typeface="Calibri"/>
                <a:cs typeface="Calibri"/>
                <a:sym typeface="Calibri"/>
              </a:rPr>
              <a:t>Dublin  │  London  │  Bristol  │  Seville  │  Bucharest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359230" y="365126"/>
            <a:ext cx="8156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IE" sz="3600" b="1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HepLink: Linkage to Care</a:t>
            </a:r>
            <a:endParaRPr sz="4800" b="1" i="0" u="sng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6" y="4927600"/>
            <a:ext cx="850900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3709" y="5257799"/>
            <a:ext cx="1536990" cy="147551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/>
          <p:nvPr/>
        </p:nvSpPr>
        <p:spPr>
          <a:xfrm>
            <a:off x="359230" y="1427018"/>
            <a:ext cx="8438406" cy="458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HepLink component aims to improve linkage to specialist care of HCV-infected patients across the four sites: Dublin, London, Seville and Bucharest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model of HCV care (‘HepLink’) which integrates primary and specialist care was developed and implemented at each site, tailored to the population need and local primary care infrastructure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feasibility, acceptability and likely efficacy of the ‘HepLink’ model of care is being evaluated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709" y="5257799"/>
            <a:ext cx="1536990" cy="147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6" y="4927600"/>
            <a:ext cx="850900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359230" y="87602"/>
            <a:ext cx="8156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</a:pPr>
            <a:r>
              <a:rPr lang="en-IE" sz="4800" b="1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HepLink: Methods</a:t>
            </a:r>
            <a:endParaRPr sz="6600" b="1" i="0" u="sng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7"/>
          <p:cNvSpPr txBox="1">
            <a:spLocks noGrp="1"/>
          </p:cNvSpPr>
          <p:nvPr>
            <p:ph type="body" idx="1"/>
          </p:nvPr>
        </p:nvSpPr>
        <p:spPr>
          <a:xfrm>
            <a:off x="504496" y="1094511"/>
            <a:ext cx="8156120" cy="519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and community care sites in </a:t>
            </a:r>
            <a:r>
              <a:rPr lang="en-IE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Dublin</a:t>
            </a:r>
            <a:r>
              <a:rPr lang="en-I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London</a:t>
            </a:r>
            <a:r>
              <a:rPr lang="en-I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Bucharest</a:t>
            </a:r>
            <a:r>
              <a:rPr lang="en-I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IE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Seville</a:t>
            </a:r>
            <a:r>
              <a:rPr lang="en-I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were recruited from the professional networks of consortium members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were eligible to participate if:</a:t>
            </a:r>
            <a:endParaRPr/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≥ 18 years of age</a:t>
            </a:r>
            <a:endParaRPr/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OST or at risk of HCV</a:t>
            </a:r>
            <a:endParaRPr/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 the practice/service during the recruitment period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on patient demographics and current HCV management were collected on participating patients at baseline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007739" y="1182266"/>
            <a:ext cx="5389960" cy="443198"/>
          </a:xfrm>
        </p:spPr>
        <p:txBody>
          <a:bodyPr/>
          <a:lstStyle/>
          <a:p>
            <a:r>
              <a:rPr lang="en-IE" dirty="0" smtClean="0"/>
              <a:t>Process of care</a:t>
            </a:r>
            <a:endParaRPr lang="en-GB" altLang="en-US" dirty="0" smtClean="0">
              <a:solidFill>
                <a:srgbClr val="FFC000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930348" y="1768331"/>
            <a:ext cx="5544741" cy="1721644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The integrated model of HCV care has been piloted in all 14 practices</a:t>
            </a:r>
          </a:p>
          <a:p>
            <a:pPr marL="0" indent="0">
              <a:buNone/>
              <a:defRPr/>
            </a:pPr>
            <a:endParaRPr lang="en-US" altLang="en-US" sz="750" dirty="0"/>
          </a:p>
          <a:p>
            <a:pPr marL="0" indent="0">
              <a:buNone/>
              <a:defRPr/>
            </a:pPr>
            <a:endParaRPr lang="en-US" altLang="en-US" dirty="0" smtClean="0"/>
          </a:p>
          <a:p>
            <a:pPr marL="0" indent="0">
              <a:buNone/>
              <a:defRPr/>
            </a:pPr>
            <a:endParaRPr lang="en-US" altLang="en-US" sz="1500" dirty="0"/>
          </a:p>
          <a:p>
            <a:pPr marL="0" indent="0">
              <a:buNone/>
              <a:defRPr/>
            </a:pPr>
            <a:endParaRPr lang="en-US" altLang="en-US" sz="15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2679976"/>
              </p:ext>
            </p:extLst>
          </p:nvPr>
        </p:nvGraphicFramePr>
        <p:xfrm>
          <a:off x="1184781" y="2447673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81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709" y="5257799"/>
            <a:ext cx="1536990" cy="147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6" y="4927600"/>
            <a:ext cx="850900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359230" y="365126"/>
            <a:ext cx="8156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</a:pPr>
            <a:r>
              <a:rPr lang="en-IE" sz="4800" b="1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HepLink Learnings</a:t>
            </a:r>
            <a:endParaRPr sz="6600" b="1" i="0" u="sng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543525" y="1413125"/>
            <a:ext cx="8156100" cy="52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000" b="0" i="0" u="none" strike="noStrike" cap="none" dirty="0" smtClean="0">
                <a:solidFill>
                  <a:schemeClr val="dk1"/>
                </a:solidFill>
                <a:sym typeface="Calibri"/>
              </a:rPr>
              <a:t>High </a:t>
            </a:r>
            <a:r>
              <a:rPr lang="en-IE" sz="2000" b="0" i="0" u="none" strike="noStrike" cap="none" dirty="0">
                <a:solidFill>
                  <a:schemeClr val="dk1"/>
                </a:solidFill>
                <a:sym typeface="Calibri"/>
              </a:rPr>
              <a:t>HCV prevalence, but access to assessment/treatment a challenge (47</a:t>
            </a:r>
            <a:r>
              <a:rPr lang="en-IE" sz="2000" b="0" i="0" u="none" strike="noStrike" cap="none" dirty="0" smtClean="0">
                <a:solidFill>
                  <a:schemeClr val="dk1"/>
                </a:solidFill>
                <a:sym typeface="Calibri"/>
              </a:rPr>
              <a:t>% attended appointments, /15% received treatment and cure)</a:t>
            </a:r>
            <a:endParaRPr sz="2000" dirty="0"/>
          </a:p>
          <a:p>
            <a:pPr marL="171450" lvl="0" indent="-177800">
              <a:spcBef>
                <a:spcPts val="0"/>
              </a:spcBef>
              <a:buSzPts val="2800"/>
            </a:pPr>
            <a:r>
              <a:rPr lang="en-US" sz="2000" dirty="0"/>
              <a:t>GPs need more training and education on HCV</a:t>
            </a:r>
          </a:p>
          <a:p>
            <a:pPr marL="514350" lvl="1" indent="-171450">
              <a:spcBef>
                <a:spcPts val="825"/>
              </a:spcBef>
              <a:buSzPts val="2400"/>
            </a:pPr>
            <a:r>
              <a:rPr lang="en-US" sz="2000" dirty="0"/>
              <a:t>Interpreting results</a:t>
            </a:r>
          </a:p>
          <a:p>
            <a:pPr marL="514350" lvl="1" indent="-171450">
              <a:spcBef>
                <a:spcPts val="825"/>
              </a:spcBef>
              <a:buSzPts val="2400"/>
            </a:pPr>
            <a:r>
              <a:rPr lang="en-US" sz="2000" dirty="0"/>
              <a:t>Manage patient cohort</a:t>
            </a:r>
          </a:p>
          <a:p>
            <a:pPr marL="514350" lvl="1" indent="-171450">
              <a:spcBef>
                <a:spcPts val="825"/>
              </a:spcBef>
              <a:buSzPts val="2400"/>
            </a:pPr>
            <a:r>
              <a:rPr lang="en-US" sz="2000" dirty="0"/>
              <a:t>HCV </a:t>
            </a:r>
            <a:r>
              <a:rPr lang="en-US" sz="2000" dirty="0" smtClean="0"/>
              <a:t>treatments</a:t>
            </a:r>
            <a:r>
              <a:rPr lang="en-IE" sz="2000" b="0" i="0" u="none" strike="noStrike" cap="none" dirty="0" smtClean="0">
                <a:solidFill>
                  <a:schemeClr val="dk1"/>
                </a:solidFill>
                <a:sym typeface="Calibri"/>
              </a:rPr>
              <a:t> </a:t>
            </a:r>
            <a:endParaRPr sz="2000" dirty="0"/>
          </a:p>
          <a:p>
            <a:pPr marL="171450" lvl="0" indent="-177800">
              <a:spcBef>
                <a:spcPts val="1200"/>
              </a:spcBef>
              <a:buSzPts val="2800"/>
            </a:pPr>
            <a:r>
              <a:rPr lang="en-US" sz="2000" dirty="0"/>
              <a:t>Patient rely on integrated nurse education to:</a:t>
            </a:r>
          </a:p>
          <a:p>
            <a:pPr marL="514350" lvl="1" indent="-171450">
              <a:spcBef>
                <a:spcPts val="825"/>
              </a:spcBef>
              <a:buSzPts val="2400"/>
            </a:pPr>
            <a:r>
              <a:rPr lang="en-US" sz="2000" dirty="0"/>
              <a:t>Reduce fears and stigma</a:t>
            </a:r>
          </a:p>
          <a:p>
            <a:pPr marL="514350" lvl="1" indent="-171450">
              <a:spcBef>
                <a:spcPts val="825"/>
              </a:spcBef>
              <a:buSzPts val="2400"/>
            </a:pPr>
            <a:r>
              <a:rPr lang="en-US" sz="2000" dirty="0"/>
              <a:t>Understand transmission and treatments</a:t>
            </a:r>
          </a:p>
          <a:p>
            <a:pPr marL="514350" lvl="1" indent="-171450">
              <a:spcBef>
                <a:spcPts val="825"/>
              </a:spcBef>
              <a:buSzPts val="2400"/>
            </a:pPr>
            <a:r>
              <a:rPr lang="en-US" sz="2000" dirty="0"/>
              <a:t>Manage treatment and lifestyle </a:t>
            </a:r>
            <a:r>
              <a:rPr lang="en-IE" sz="2000" b="0" i="0" u="none" strike="noStrike" cap="none" dirty="0" smtClean="0">
                <a:solidFill>
                  <a:schemeClr val="dk1"/>
                </a:solidFill>
                <a:sym typeface="Calibri"/>
              </a:rPr>
              <a:t>  </a:t>
            </a:r>
            <a:endParaRPr sz="2000" dirty="0"/>
          </a:p>
          <a:p>
            <a:pPr marL="171450" marR="0" lvl="0" indent="-177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000" b="1" i="0" u="none" strike="noStrike" cap="none" dirty="0">
                <a:solidFill>
                  <a:schemeClr val="dk1"/>
                </a:solidFill>
                <a:sym typeface="Calibri"/>
              </a:rPr>
              <a:t>Community outreach and service </a:t>
            </a:r>
            <a:r>
              <a:rPr lang="en-IE" sz="2000" b="1" i="0" u="none" strike="noStrike" cap="none" dirty="0" smtClean="0">
                <a:solidFill>
                  <a:schemeClr val="dk1"/>
                </a:solidFill>
                <a:sym typeface="Calibri"/>
              </a:rPr>
              <a:t>integration is key</a:t>
            </a:r>
          </a:p>
          <a:p>
            <a:pPr marL="171450" marR="0" lvl="0" indent="-177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000" b="1" dirty="0" smtClean="0"/>
              <a:t>Gaps in linking services vertically and horizontally need to be bridged/fixed</a:t>
            </a:r>
          </a:p>
          <a:p>
            <a:pPr marL="171450" marR="0" lvl="0" indent="-177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000" b="1" i="0" u="none" strike="noStrike" cap="none" dirty="0" smtClean="0">
                <a:solidFill>
                  <a:schemeClr val="dk1"/>
                </a:solidFill>
                <a:sym typeface="Calibri"/>
              </a:rPr>
              <a:t>Multiple morbidities, multiple co-infections </a:t>
            </a:r>
            <a:endParaRPr sz="2000" b="1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304942" y="1300169"/>
          <a:ext cx="8643086" cy="4969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2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23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30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4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81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33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4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DUBLIN</a:t>
                      </a:r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LONDON</a:t>
                      </a:r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BUCHAREST</a:t>
                      </a:r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SEVILLE</a:t>
                      </a:r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5270">
                <a:tc>
                  <a:txBody>
                    <a:bodyPr/>
                    <a:lstStyle/>
                    <a:p>
                      <a:pPr lvl="0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Numbers of peers trained: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HCV awareness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Fibroscan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8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Numbers patients</a:t>
                      </a:r>
                      <a:r>
                        <a:rPr lang="en-GB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contacted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Tested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Engaged with services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Treatment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9*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395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197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</a:t>
                      </a:r>
                      <a:endParaRPr lang="en-GB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</a:rPr>
                        <a:t>Data collected on peer</a:t>
                      </a:r>
                      <a:r>
                        <a:rPr lang="en-GB" sz="1200" b="1" baseline="0" dirty="0">
                          <a:latin typeface="+mn-lt"/>
                        </a:rPr>
                        <a:t> intervention 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Yes:</a:t>
                      </a:r>
                      <a:r>
                        <a:rPr lang="en-GB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Time,</a:t>
                      </a:r>
                      <a:r>
                        <a:rPr lang="en-GB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intervention&amp; o</a:t>
                      </a: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utcome 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Yes: Specific cost and outcome data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Patient</a:t>
                      </a:r>
                      <a:r>
                        <a:rPr lang="en-GB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related data</a:t>
                      </a: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Yes: Time, intervention&amp; outcome </a:t>
                      </a: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1398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</a:rPr>
                        <a:t>Peers</a:t>
                      </a:r>
                      <a:r>
                        <a:rPr lang="en-GB" sz="1200" b="1" baseline="0" dirty="0">
                          <a:latin typeface="+mn-lt"/>
                        </a:rPr>
                        <a:t> trained in other diseases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BBVs / TB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TB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Linkage with in</a:t>
                      </a:r>
                      <a:r>
                        <a:rPr kumimoji="0" lang="en-GB" sz="1100" b="1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fluenza</a:t>
                      </a:r>
                      <a:r>
                        <a:rPr kumimoji="0" lang="en-GB" sz="11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pneumococcal / HBV vaccinations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?E-DETECT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HIV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Peers incorporated into treatment pathway or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commissioned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Yes: allocated across</a:t>
                      </a:r>
                      <a:r>
                        <a:rPr lang="en-GB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4 OST sites supporting referrals</a:t>
                      </a: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Yes: </a:t>
                      </a:r>
                      <a:r>
                        <a:rPr lang="en-US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Peers used by local referral teams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Possibly</a:t>
                      </a:r>
                      <a:r>
                        <a:rPr lang="en-US" sz="1100" b="1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commissioning structure</a:t>
                      </a:r>
                      <a:endParaRPr lang="en-GB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Yes:</a:t>
                      </a:r>
                      <a:r>
                        <a:rPr lang="en-GB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treatment network of Romania  university hospitals </a:t>
                      </a:r>
                      <a:endParaRPr lang="en-GB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n/a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VOT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Traveller</a:t>
                      </a:r>
                      <a:r>
                        <a:rPr lang="es-ES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200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pilot</a:t>
                      </a:r>
                      <a:r>
                        <a:rPr lang="es-ES" sz="12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200" b="1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study</a:t>
                      </a:r>
                      <a:endParaRPr lang="en-GB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E-DETECT collaboration?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" y="857108"/>
            <a:ext cx="8418513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74C5BE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4C5BE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4C5BE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4C5BE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4C5BE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4C5BE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4C5BE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4C5BE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4C5BE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GB" sz="2700" dirty="0"/>
              <a:t>WP 7 - HEPFRIEND</a:t>
            </a:r>
          </a:p>
        </p:txBody>
      </p:sp>
    </p:spTree>
    <p:extLst>
      <p:ext uri="{BB962C8B-B14F-4D97-AF65-F5344CB8AC3E}">
        <p14:creationId xmlns:p14="http://schemas.microsoft.com/office/powerpoint/2010/main" val="92420659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709" y="5257799"/>
            <a:ext cx="1536990" cy="147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6" y="4927600"/>
            <a:ext cx="850900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359230" y="87602"/>
            <a:ext cx="8156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Calibri"/>
              <a:buNone/>
            </a:pPr>
            <a:r>
              <a:rPr lang="en-IE" sz="4800" b="1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6600" b="1" i="0" u="sng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0"/>
          <p:cNvSpPr txBox="1">
            <a:spLocks noGrp="1"/>
          </p:cNvSpPr>
          <p:nvPr>
            <p:ph type="body" idx="1"/>
          </p:nvPr>
        </p:nvSpPr>
        <p:spPr>
          <a:xfrm>
            <a:off x="359230" y="1011383"/>
            <a:ext cx="8571469" cy="519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sym typeface="Calibri"/>
              </a:rPr>
              <a:t>Partnership with drug treatment centres that administer opiate substitution therapy is a well established strategy for treatment of HIV; it works for HCV as well</a:t>
            </a:r>
            <a:endParaRPr sz="2800" dirty="0"/>
          </a:p>
          <a:p>
            <a:pPr marL="171450" marR="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sym typeface="Calibri"/>
              </a:rPr>
              <a:t>Partnership with homeless services </a:t>
            </a:r>
            <a:r>
              <a:rPr lang="en-IE" sz="2800" b="0" i="0" u="none" strike="noStrike" cap="none" dirty="0" smtClean="0">
                <a:solidFill>
                  <a:schemeClr val="dk1"/>
                </a:solidFill>
                <a:sym typeface="Calibri"/>
              </a:rPr>
              <a:t>in locations that </a:t>
            </a:r>
            <a:r>
              <a:rPr lang="en-IE" sz="2800" b="0" i="0" u="none" strike="noStrike" cap="none" dirty="0">
                <a:solidFill>
                  <a:schemeClr val="dk1"/>
                </a:solidFill>
                <a:sym typeface="Calibri"/>
              </a:rPr>
              <a:t>dispense medications to their patients will work</a:t>
            </a:r>
            <a:endParaRPr sz="2800" dirty="0"/>
          </a:p>
          <a:p>
            <a:pPr marL="171450" marR="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sym typeface="Calibri"/>
              </a:rPr>
              <a:t>Mobile health units can reach hard to </a:t>
            </a:r>
            <a:r>
              <a:rPr lang="en-IE" sz="2800" dirty="0" smtClean="0"/>
              <a:t>engage</a:t>
            </a:r>
            <a:r>
              <a:rPr lang="en-IE" sz="2800" b="0" i="0" u="none" strike="noStrike" cap="none" dirty="0" smtClean="0">
                <a:solidFill>
                  <a:schemeClr val="dk1"/>
                </a:solidFill>
                <a:sym typeface="Calibri"/>
              </a:rPr>
              <a:t> </a:t>
            </a:r>
            <a:r>
              <a:rPr lang="en-IE" sz="2800" b="0" i="0" u="none" strike="noStrike" cap="none" dirty="0">
                <a:solidFill>
                  <a:schemeClr val="dk1"/>
                </a:solidFill>
                <a:sym typeface="Calibri"/>
              </a:rPr>
              <a:t>populations</a:t>
            </a:r>
            <a:endParaRPr sz="2800" dirty="0"/>
          </a:p>
          <a:p>
            <a:pPr marL="171450" marR="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sym typeface="Calibri"/>
              </a:rPr>
              <a:t>An integrated care nurse </a:t>
            </a:r>
            <a:r>
              <a:rPr lang="en-IE" sz="2800" dirty="0" smtClean="0"/>
              <a:t>has been</a:t>
            </a:r>
            <a:r>
              <a:rPr lang="en-IE" sz="2800" b="0" i="0" u="none" strike="noStrike" cap="none" dirty="0" smtClean="0">
                <a:solidFill>
                  <a:schemeClr val="dk1"/>
                </a:solidFill>
                <a:sym typeface="Calibri"/>
              </a:rPr>
              <a:t> </a:t>
            </a:r>
            <a:r>
              <a:rPr lang="en-IE" sz="2800" b="0" i="0" u="none" strike="noStrike" cap="none" dirty="0">
                <a:solidFill>
                  <a:schemeClr val="dk1"/>
                </a:solidFill>
                <a:sym typeface="Calibri"/>
              </a:rPr>
              <a:t>vital for linkage </a:t>
            </a:r>
            <a:r>
              <a:rPr lang="en-IE" sz="2800" b="0" i="0" u="none" strike="noStrike" cap="none" dirty="0" smtClean="0">
                <a:solidFill>
                  <a:schemeClr val="dk1"/>
                </a:solidFill>
                <a:sym typeface="Calibri"/>
              </a:rPr>
              <a:t>to </a:t>
            </a:r>
            <a:r>
              <a:rPr lang="en-IE" sz="2800" b="0" i="0" u="none" strike="noStrike" cap="none" dirty="0">
                <a:solidFill>
                  <a:schemeClr val="dk1"/>
                </a:solidFill>
                <a:sym typeface="Calibri"/>
              </a:rPr>
              <a:t>care in this </a:t>
            </a:r>
            <a:r>
              <a:rPr lang="en-IE" sz="2800" b="0" i="0" u="none" strike="noStrike" cap="none" dirty="0" smtClean="0">
                <a:solidFill>
                  <a:schemeClr val="dk1"/>
                </a:solidFill>
                <a:sym typeface="Calibri"/>
              </a:rPr>
              <a:t>cohort</a:t>
            </a:r>
          </a:p>
          <a:p>
            <a:pPr marL="171450" marR="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2800" dirty="0" smtClean="0"/>
              <a:t>Peer support, to assist vulnerable clients through the complex journey HCV patient </a:t>
            </a:r>
            <a:r>
              <a:rPr lang="en-IE" sz="2800" smtClean="0"/>
              <a:t>must travel, </a:t>
            </a:r>
            <a:r>
              <a:rPr lang="en-IE" sz="2800" dirty="0" smtClean="0"/>
              <a:t>is promising.</a:t>
            </a:r>
          </a:p>
          <a:p>
            <a:pPr marL="171450" marR="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2800" b="0" i="0" u="none" strike="noStrike" cap="none" dirty="0" smtClean="0">
                <a:solidFill>
                  <a:schemeClr val="dk1"/>
                </a:solidFill>
                <a:sym typeface="Calibri"/>
              </a:rPr>
              <a:t>HCV elimination in the EU by 2026/2030?</a:t>
            </a:r>
          </a:p>
          <a:p>
            <a:pPr marL="5143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lang="en-IE" sz="5400" b="1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sz="5400" b="1" i="0" u="sng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457200" y="1537855"/>
            <a:ext cx="8125691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Co-funded by the European Commission through its EU Third Health Programme and Ireland’s Health Services Executive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Participating GPs, Addiction and  Homeless Services, and patients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Our partners: UCL, Bucharest, U Bristol, SAS Seville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Website:</a:t>
            </a:r>
            <a:r>
              <a:rPr lang="en-IE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http://www.ucd.ie/medicine/hepcare</a:t>
            </a:r>
            <a:r>
              <a:rPr lang="en-IE" sz="2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  <a:r>
              <a:rPr lang="en-IE" sz="2800" b="1">
                <a:solidFill>
                  <a:srgbClr val="222F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>
                <a:solidFill>
                  <a:srgbClr val="222F28"/>
                </a:solidFill>
                <a:latin typeface="Calibri"/>
                <a:ea typeface="Calibri"/>
                <a:cs typeface="Calibri"/>
                <a:sym typeface="Calibri"/>
              </a:rPr>
              <a:t>jlambert@mater.ie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5322907"/>
            <a:ext cx="953496" cy="97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2253" y="5404695"/>
            <a:ext cx="1025823" cy="80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9632" y="5429090"/>
            <a:ext cx="2202913" cy="75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 descr="C:\Users\tinamchugh\AppData\Local\Microsoft\Windows\Temporary Internet Files\Content.Outlook\SBTZ7NI6\Safetynet Logo Modified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82546" y="5209863"/>
            <a:ext cx="1409853" cy="119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13956" y="5341983"/>
            <a:ext cx="1714408" cy="93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637309" y="413247"/>
            <a:ext cx="8188036" cy="122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</a:pPr>
            <a:r>
              <a:rPr lang="en-IE" sz="32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HEPCARE: A new Hepatitis C Care service model</a:t>
            </a:r>
            <a:endParaRPr sz="2800" b="1" i="0" u="none" strike="noStrike" cap="non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8" name="Google Shape;108;p17"/>
          <p:cNvGrpSpPr/>
          <p:nvPr/>
        </p:nvGrpSpPr>
        <p:grpSpPr>
          <a:xfrm>
            <a:off x="4989911" y="1474681"/>
            <a:ext cx="3701653" cy="3582227"/>
            <a:chOff x="1867" y="3949"/>
            <a:chExt cx="8398" cy="8020"/>
          </a:xfrm>
        </p:grpSpPr>
        <p:sp>
          <p:nvSpPr>
            <p:cNvPr id="109" name="Google Shape;109;p17"/>
            <p:cNvSpPr/>
            <p:nvPr/>
          </p:nvSpPr>
          <p:spPr>
            <a:xfrm>
              <a:off x="2519" y="4376"/>
              <a:ext cx="3743" cy="1325"/>
            </a:xfrm>
            <a:prstGeom prst="rect">
              <a:avLst/>
            </a:prstGeom>
            <a:gradFill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lang="en-IE" sz="1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Primary Care </a:t>
              </a:r>
              <a:endPara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7"/>
            <p:cNvSpPr txBox="1"/>
            <p:nvPr/>
          </p:nvSpPr>
          <p:spPr>
            <a:xfrm>
              <a:off x="1930" y="9080"/>
              <a:ext cx="4650" cy="872"/>
            </a:xfrm>
            <a:prstGeom prst="rect">
              <a:avLst/>
            </a:prstGeom>
            <a:gradFill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lang="en-IE" sz="15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Secondary care 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6913" y="3949"/>
              <a:ext cx="3314" cy="1146"/>
            </a:xfrm>
            <a:prstGeom prst="rect">
              <a:avLst/>
            </a:prstGeom>
            <a:solidFill>
              <a:srgbClr val="B8E7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WP4: </a:t>
              </a:r>
              <a:r>
                <a:rPr lang="en-IE" sz="105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HepCheck</a:t>
              </a:r>
              <a:r>
                <a:rPr lang="en-IE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(screening) </a:t>
              </a: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17"/>
            <p:cNvSpPr txBox="1"/>
            <p:nvPr/>
          </p:nvSpPr>
          <p:spPr>
            <a:xfrm>
              <a:off x="6913" y="5230"/>
              <a:ext cx="3314" cy="1232"/>
            </a:xfrm>
            <a:prstGeom prst="rect">
              <a:avLst/>
            </a:prstGeom>
            <a:solidFill>
              <a:srgbClr val="B8E7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WP5: </a:t>
              </a:r>
              <a:r>
                <a:rPr lang="en-IE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HepLink</a:t>
              </a:r>
              <a:r>
                <a:rPr lang="en-IE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(linkage to care) </a:t>
              </a:r>
              <a:endParaRPr sz="13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6270" y="4634"/>
              <a:ext cx="624" cy="346"/>
            </a:xfrm>
            <a:prstGeom prst="leftArrow">
              <a:avLst>
                <a:gd name="adj1" fmla="val 50000"/>
                <a:gd name="adj2" fmla="val 50006"/>
              </a:avLst>
            </a:prstGeom>
            <a:solidFill>
              <a:srgbClr val="B8E7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6270" y="5230"/>
              <a:ext cx="624" cy="360"/>
            </a:xfrm>
            <a:prstGeom prst="leftArrow">
              <a:avLst>
                <a:gd name="adj1" fmla="val 50000"/>
                <a:gd name="adj2" fmla="val 50002"/>
              </a:avLst>
            </a:prstGeom>
            <a:solidFill>
              <a:srgbClr val="B8E7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6062" y="6735"/>
              <a:ext cx="3290" cy="1682"/>
            </a:xfrm>
            <a:prstGeom prst="rect">
              <a:avLst/>
            </a:prstGeom>
            <a:solidFill>
              <a:srgbClr val="B8E7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WP 7: </a:t>
              </a:r>
              <a:r>
                <a:rPr lang="en-IE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HepFriend</a:t>
              </a:r>
              <a:r>
                <a:rPr lang="en-IE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(peer advocacy  support)</a:t>
              </a:r>
              <a:endPara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7"/>
            <p:cNvSpPr txBox="1"/>
            <p:nvPr/>
          </p:nvSpPr>
          <p:spPr>
            <a:xfrm>
              <a:off x="2296" y="6735"/>
              <a:ext cx="3039" cy="1682"/>
            </a:xfrm>
            <a:prstGeom prst="rect">
              <a:avLst/>
            </a:prstGeom>
            <a:solidFill>
              <a:srgbClr val="B8E7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WP 6: </a:t>
              </a:r>
              <a:r>
                <a:rPr lang="en-IE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HepED</a:t>
              </a:r>
              <a:r>
                <a:rPr lang="en-IE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(inter-professional education)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 flipH="1">
              <a:off x="5400" y="5714"/>
              <a:ext cx="384" cy="3399"/>
            </a:xfrm>
            <a:prstGeom prst="downArrow">
              <a:avLst>
                <a:gd name="adj1" fmla="val 50000"/>
                <a:gd name="adj2" fmla="val 49984"/>
              </a:avLst>
            </a:prstGeom>
            <a:solidFill>
              <a:srgbClr val="9ED4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 rot="10800000">
              <a:off x="1867" y="5230"/>
              <a:ext cx="643" cy="3884"/>
            </a:xfrm>
            <a:custGeom>
              <a:avLst/>
              <a:gdLst/>
              <a:ahLst/>
              <a:cxnLst/>
              <a:rect l="0" t="0" r="0" b="0"/>
              <a:pathLst>
                <a:path w="312420" h="2608580" extrusionOk="0">
                  <a:moveTo>
                    <a:pt x="0" y="2530475"/>
                  </a:moveTo>
                  <a:lnTo>
                    <a:pt x="78105" y="2452370"/>
                  </a:lnTo>
                  <a:lnTo>
                    <a:pt x="78105" y="2491423"/>
                  </a:lnTo>
                  <a:lnTo>
                    <a:pt x="195263" y="2491423"/>
                  </a:lnTo>
                  <a:lnTo>
                    <a:pt x="195263" y="78105"/>
                  </a:lnTo>
                  <a:lnTo>
                    <a:pt x="156210" y="78105"/>
                  </a:lnTo>
                  <a:lnTo>
                    <a:pt x="234315" y="0"/>
                  </a:lnTo>
                  <a:lnTo>
                    <a:pt x="312420" y="78105"/>
                  </a:lnTo>
                  <a:lnTo>
                    <a:pt x="273368" y="78105"/>
                  </a:lnTo>
                  <a:lnTo>
                    <a:pt x="273368" y="2569528"/>
                  </a:lnTo>
                  <a:lnTo>
                    <a:pt x="78105" y="2569528"/>
                  </a:lnTo>
                  <a:lnTo>
                    <a:pt x="78105" y="2608580"/>
                  </a:lnTo>
                  <a:lnTo>
                    <a:pt x="0" y="2530475"/>
                  </a:lnTo>
                  <a:close/>
                </a:path>
              </a:pathLst>
            </a:custGeom>
            <a:solidFill>
              <a:srgbClr val="9ED4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1967" y="10110"/>
              <a:ext cx="8298" cy="1859"/>
            </a:xfrm>
            <a:prstGeom prst="upArrowCallout">
              <a:avLst>
                <a:gd name="adj1" fmla="val 24991"/>
                <a:gd name="adj2" fmla="val 24991"/>
                <a:gd name="adj3" fmla="val 25000"/>
                <a:gd name="adj4" fmla="val 64977"/>
              </a:avLst>
            </a:prstGeom>
            <a:solidFill>
              <a:srgbClr val="B8E7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WP8: </a:t>
              </a:r>
              <a:r>
                <a:rPr lang="en-IE" sz="105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HepCost</a:t>
              </a:r>
              <a:r>
                <a:rPr lang="en-IE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IE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IE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WP 1 Coordination; WP 2 Dissemination; WP3 Evaluation</a:t>
              </a:r>
              <a:endParaRPr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IE" sz="10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42" y="4752339"/>
            <a:ext cx="850900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7564" y="5226327"/>
            <a:ext cx="1549442" cy="148746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540326" y="1274619"/>
            <a:ext cx="4343131" cy="450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Calibri"/>
              <a:buNone/>
            </a:pPr>
            <a:endParaRPr sz="1350" b="1" i="0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000"/>
              <a:buFont typeface="Calibri"/>
              <a:buNone/>
            </a:pPr>
            <a:r>
              <a:rPr lang="en-IE" sz="2000" b="1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OBJECTIVE: </a:t>
            </a:r>
            <a:r>
              <a:rPr lang="en-IE" sz="20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Improve access to HCV testing/treatment among risk groups, through outreach and integration of primary / secondary care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000"/>
              <a:buFont typeface="Calibri"/>
              <a:buNone/>
            </a:pPr>
            <a:r>
              <a:rPr lang="en-IE" sz="2000" b="1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HEPCARE EUROPE: </a:t>
            </a:r>
            <a:r>
              <a:rPr lang="en-IE" sz="20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€1.8M 3-year EU-supported project at 4 member state sites</a:t>
            </a:r>
            <a:endParaRPr sz="2000" b="1" i="0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000"/>
              <a:buFont typeface="Calibri"/>
              <a:buNone/>
            </a:pPr>
            <a:r>
              <a:rPr lang="en-IE" sz="2000" b="1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Consortium members: </a:t>
            </a:r>
            <a:r>
              <a:rPr lang="en-IE" sz="20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UCD (Ireland); SAS (Spain); SVB (Romania); University of Bristol (UK); University College London (UK)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6" y="4927600"/>
            <a:ext cx="850900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lang="en-IE" sz="5400" b="1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Hepcheck: screening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359230" y="1551709"/>
            <a:ext cx="8417378" cy="464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HepCheck component of the project offered screening for HCV across the four clinical sites: Dublin, London, Seville and Bucharest.</a:t>
            </a:r>
            <a:endParaRPr/>
          </a:p>
          <a:p>
            <a:pPr marL="171450" marR="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of care testing was offered to ‘at- risk’ groups who are frequently marginalized with respect to health service engagement. </a:t>
            </a:r>
            <a:endParaRPr/>
          </a:p>
          <a:p>
            <a:pPr marL="171450" marR="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was conducted in prisons, opioid substitution treatment clinics and in homeless services. 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3709" y="5257799"/>
            <a:ext cx="1536990" cy="14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6" y="4927600"/>
            <a:ext cx="850900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624569" y="16849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lang="en-IE" sz="5400" b="1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Hepcheck</a:t>
            </a:r>
            <a:endParaRPr sz="5400" b="1" i="0" u="sng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359230" y="1413165"/>
            <a:ext cx="8417378" cy="486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case finding at services used by ‘at risk’ groups (nurse liaison)</a:t>
            </a:r>
            <a:endParaRPr dirty="0"/>
          </a:p>
          <a:p>
            <a:pPr marL="171450" marR="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HCV patients</a:t>
            </a:r>
            <a:endParaRPr dirty="0"/>
          </a:p>
          <a:p>
            <a:pPr marL="171450" marR="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Fibroscan</a:t>
            </a:r>
            <a:r>
              <a:rPr lang="en-IE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testing</a:t>
            </a:r>
            <a:endParaRPr dirty="0"/>
          </a:p>
          <a:p>
            <a:pPr marL="171450" marR="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harm reduction advice on preventing reinfection</a:t>
            </a:r>
            <a:endParaRPr dirty="0"/>
          </a:p>
          <a:p>
            <a:pPr marL="171450" marR="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partnership with NGO / Primary care / Secondary care / Prison health services /  Addiction treatment </a:t>
            </a:r>
            <a:r>
              <a:rPr lang="en-IE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</a:p>
          <a:p>
            <a:pPr marL="171450" marR="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IE" sz="3200" dirty="0" smtClean="0"/>
              <a:t>Ultimately linkage to care/cure (90:90:90)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3709" y="5257799"/>
            <a:ext cx="1536990" cy="1475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16" y="1072079"/>
            <a:ext cx="8418513" cy="446183"/>
          </a:xfrm>
        </p:spPr>
        <p:txBody>
          <a:bodyPr/>
          <a:lstStyle/>
          <a:p>
            <a:r>
              <a:rPr lang="en-GB" dirty="0"/>
              <a:t>WP - HEPCHECK- OVERVIEW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620040" y="1478759"/>
          <a:ext cx="7778662" cy="454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7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9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51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91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85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DUBLIN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Mounjoy</a:t>
                      </a: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prison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712/581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Cork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220/181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Mountjoy</a:t>
                      </a:r>
                      <a:endParaRPr lang="en-GB" sz="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129/581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23.3%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Cork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34/181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18.8%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</a:rPr>
                        <a:t>Mountjoy</a:t>
                      </a:r>
                      <a:endParaRPr kumimoji="0" lang="en-GB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Bloods : 576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Ab: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Cork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(pending)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Mountjoy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Cork (pending)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LONDON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BUCHAREST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SEVILLE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No. of individuals offered/screened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223" marR="442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697/431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-/501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692/435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2822/2129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Proportion of individuals with positive HCV antibody on screening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223" marR="442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HCV Ab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Test: 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34/131</a:t>
                      </a:r>
                      <a:endParaRPr lang="en-GB" sz="90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26%)</a:t>
                      </a:r>
                      <a:endParaRPr lang="en-GB" sz="90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Known HCV chronic: 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155/431 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36%)</a:t>
                      </a:r>
                      <a:endParaRPr lang="en-GB" sz="90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HCV Ab +</a:t>
                      </a:r>
                      <a:r>
                        <a:rPr lang="en-GB" sz="1100" b="1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</a:t>
                      </a:r>
                      <a:r>
                        <a:rPr lang="en-GB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189/431 </a:t>
                      </a:r>
                      <a:r>
                        <a:rPr lang="en-GB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43.9%)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208/501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41.5%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HCV Ab Test: 151/435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Known</a:t>
                      </a:r>
                      <a:r>
                        <a:rPr lang="en-IE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HCV +: 13/98</a:t>
                      </a:r>
                      <a:endParaRPr lang="en-IE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HCV Ab +</a:t>
                      </a:r>
                      <a:r>
                        <a:rPr lang="en-IE" sz="11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IE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168/435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(38.6%)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728/2129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(34.2%)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No. of individuals screened (Ab only, bloods only, both Ab and bloods)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223" marR="4422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Screened Ab only: </a:t>
                      </a:r>
                      <a:r>
                        <a:rPr lang="en-GB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97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Screened Ab + Venous: </a:t>
                      </a:r>
                      <a:r>
                        <a:rPr lang="en-GB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Screened Ab + DBS: </a:t>
                      </a:r>
                      <a:r>
                        <a:rPr lang="en-GB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DBS</a:t>
                      </a:r>
                      <a:r>
                        <a:rPr lang="en-GB" sz="9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only: 41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 bloods (i.e. existing result): 104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 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365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 + bloods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en-IE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Ab: 286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Bloods:127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 + bloods: 22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 No. of HCV Ab+ individuals (either new or previously diagnosed) attending specialist appointment for HCV assessment.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223" marR="442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179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referred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83*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attending appointments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30*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approved for treatment</a:t>
                      </a: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62</a:t>
                      </a: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3167" marR="331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278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388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393124" y="365126"/>
            <a:ext cx="81222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IE" sz="3600" b="1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Homeless </a:t>
            </a:r>
            <a:r>
              <a:rPr lang="en-IE" sz="3600" b="1" i="0" u="sng" strike="noStrike" cap="none" dirty="0" err="1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Hepcheck</a:t>
            </a:r>
            <a:r>
              <a:rPr lang="en-IE" sz="3600" b="1" i="0" u="sng" strike="noStrike" cap="none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Results</a:t>
            </a:r>
            <a:r>
              <a:rPr lang="en-US" sz="3600" b="1" i="0" u="sng" strike="noStrike" cap="none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Dublin</a:t>
            </a:r>
            <a:endParaRPr sz="4000" b="1" i="0" u="sng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6" y="4927600"/>
            <a:ext cx="850900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3709" y="5257799"/>
            <a:ext cx="1536990" cy="14755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20"/>
          <p:cNvGrpSpPr/>
          <p:nvPr/>
        </p:nvGrpSpPr>
        <p:grpSpPr>
          <a:xfrm>
            <a:off x="393124" y="1496219"/>
            <a:ext cx="8537575" cy="4364253"/>
            <a:chOff x="1331638" y="260648"/>
            <a:chExt cx="6275081" cy="5904652"/>
          </a:xfrm>
        </p:grpSpPr>
        <p:sp>
          <p:nvSpPr>
            <p:cNvPr id="147" name="Google Shape;147;p20"/>
            <p:cNvSpPr/>
            <p:nvPr/>
          </p:nvSpPr>
          <p:spPr>
            <a:xfrm>
              <a:off x="1331640" y="260648"/>
              <a:ext cx="6275079" cy="720079"/>
            </a:xfrm>
            <a:prstGeom prst="rect">
              <a:avLst/>
            </a:prstGeom>
            <a:solidFill>
              <a:srgbClr val="76923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619 OFFERED SCREENING </a:t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331638" y="1133128"/>
              <a:ext cx="3819743" cy="72008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547 SCREENED</a:t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331197" y="1124743"/>
              <a:ext cx="2275522" cy="1689396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825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72 NOT SCREENED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7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Previous HCV Ab test?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7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Yes +ve:  12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7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Yes -ve: 11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7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Yes, unsure of result: 3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7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No/missing: 46</a:t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1331642" y="2041520"/>
              <a:ext cx="1903192" cy="1287873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27000" tIns="45700" rIns="270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7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38% Ab positive (206)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  <a:buNone/>
              </a:pPr>
              <a:r>
                <a:rPr lang="en-IE" sz="7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 which: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  <a:buNone/>
              </a:pPr>
              <a:r>
                <a:rPr lang="en-IE" sz="7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112 "new positives"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  <a:buNone/>
              </a:pPr>
              <a:r>
                <a:rPr lang="en-IE" sz="7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 "known positives</a:t>
              </a:r>
              <a:endPara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3295865" y="2050804"/>
              <a:ext cx="1855515" cy="1183058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27000" tIns="45700" rIns="27000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75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57% Ab negative (310)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  <a:buNone/>
              </a:pPr>
              <a:r>
                <a:rPr lang="en-IE" sz="7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31 no result/awaiting result (5%)</a:t>
              </a: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1331643" y="3432656"/>
              <a:ext cx="1903191" cy="768998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51 referrals</a:t>
              </a: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1331643" y="4370356"/>
              <a:ext cx="1922774" cy="720079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33 attendances</a:t>
              </a: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1675423" y="5409468"/>
              <a:ext cx="1315414" cy="755832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 completed treatment</a:t>
              </a: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3567207" y="980728"/>
              <a:ext cx="140697" cy="144016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6449187" y="993521"/>
              <a:ext cx="140697" cy="144016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2269403" y="1876089"/>
              <a:ext cx="140697" cy="144016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4359295" y="1906788"/>
              <a:ext cx="140697" cy="144016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2269404" y="3257386"/>
              <a:ext cx="140697" cy="144016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2272354" y="4201654"/>
              <a:ext cx="140697" cy="144016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2302648" y="5198548"/>
              <a:ext cx="140697" cy="144017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628650" y="8695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</a:pPr>
            <a:r>
              <a:rPr lang="en-IE" sz="4400" b="1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HepCheck- Homelessness study</a:t>
            </a:r>
            <a:endParaRPr sz="4400" b="1" i="0" u="sng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363311" y="1142339"/>
            <a:ext cx="84174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that in this cohort, even the most stable population has difficulty </a:t>
            </a:r>
            <a:r>
              <a:rPr lang="en-IE" sz="2800" dirty="0" smtClean="0"/>
              <a:t>accessing </a:t>
            </a:r>
            <a:r>
              <a:rPr lang="en-I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 dirty="0"/>
          </a:p>
          <a:p>
            <a:pPr marL="514350" marR="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past 30-day drug use was common, along with attendance for drug treatment. </a:t>
            </a:r>
            <a:endParaRPr dirty="0"/>
          </a:p>
          <a:p>
            <a:pPr marL="514350" marR="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Unstable accommodation was the most common barrier to attending specialist appointments and accessing treatment.</a:t>
            </a:r>
            <a:endParaRPr dirty="0"/>
          </a:p>
          <a:p>
            <a:pPr marL="514350" marR="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Depression and anxiety, dental problems and respiratory conditions were common reported health problems.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6" y="4927600"/>
            <a:ext cx="850900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3709" y="5257799"/>
            <a:ext cx="1536990" cy="147551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929946" y="5532980"/>
            <a:ext cx="62899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'HepCheck Dublin': An Intensified Hepatitis C Screening Programme in a Homeless Population Demonstrates the Need for Alternative Models of Care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</a:pPr>
            <a:r>
              <a:rPr lang="en-IE" sz="4400" b="1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HepCheck- Homelessness study</a:t>
            </a:r>
            <a:endParaRPr sz="4400" b="1" i="0" u="sng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1"/>
          </p:nvPr>
        </p:nvSpPr>
        <p:spPr>
          <a:xfrm>
            <a:off x="354140" y="1412234"/>
            <a:ext cx="8540581" cy="422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study demonstrates that the current hospital-based model of care is inadequate in addressing the specific needs of a homeless population and emphasises the need for a community-based treatment approach</a:t>
            </a:r>
            <a:endParaRPr dirty="0"/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transient nature of this cohort results in difficulties in contacting and sending reminders for appointments</a:t>
            </a:r>
            <a:endParaRPr dirty="0"/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treatment to the community  is </a:t>
            </a:r>
            <a:r>
              <a:rPr lang="en-I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</a:t>
            </a:r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</a:t>
            </a:r>
            <a:r>
              <a:rPr lang="en-I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</a:t>
            </a:r>
            <a:r>
              <a:rPr lang="en-I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units, currently used in Ireland                               ‘</a:t>
            </a:r>
            <a:r>
              <a:rPr lang="en-IE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SafetyNet</a:t>
            </a:r>
            <a:r>
              <a:rPr lang="en-I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programme for homeless and asylum </a:t>
            </a:r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E" sz="2800" dirty="0"/>
              <a:t> </a:t>
            </a:r>
            <a:r>
              <a:rPr lang="en-IE" sz="2800" dirty="0" smtClean="0"/>
              <a:t>   </a:t>
            </a:r>
            <a:r>
              <a:rPr lang="en-IE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seekers , is being successfully implemented </a:t>
            </a:r>
            <a:endParaRPr dirty="0"/>
          </a:p>
          <a:p>
            <a:pPr marL="171450" marR="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6" y="4927600"/>
            <a:ext cx="850900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3709" y="5257799"/>
            <a:ext cx="1536990" cy="147551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929946" y="5532980"/>
            <a:ext cx="62899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lang="en-IE" sz="18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HepCheck</a:t>
            </a:r>
            <a:r>
              <a:rPr lang="en-IE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Dublin': An Intensified Hepatitis C Screening Programme in a Homeless Population Demonstrates the Need for Alternative Models of Care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709" y="5257799"/>
            <a:ext cx="1536990" cy="147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6" y="4927600"/>
            <a:ext cx="850900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359230" y="87602"/>
            <a:ext cx="8156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IE" sz="3600" b="1" i="0" u="sng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HepCheck Learnings</a:t>
            </a:r>
            <a:endParaRPr sz="4800" b="1" i="0" u="sng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359230" y="1136073"/>
            <a:ext cx="8571469" cy="465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IE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based screening intervention can enhance HCV diagnosis for at risk populations. </a:t>
            </a:r>
            <a:endParaRPr dirty="0"/>
          </a:p>
          <a:p>
            <a:pPr marL="171450" marR="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IE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Referrals to/attendance to secondary care remains a challenge for this cohort.</a:t>
            </a:r>
            <a:endParaRPr dirty="0"/>
          </a:p>
          <a:p>
            <a:pPr marL="171450" marR="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IE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Psychosocial factors at the core of why patients do not attend secondary care for HCV management.</a:t>
            </a:r>
            <a:endParaRPr dirty="0"/>
          </a:p>
          <a:p>
            <a:pPr marL="171450" marR="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IE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Addiction, mental health and homelessness were especially </a:t>
            </a:r>
            <a:r>
              <a:rPr lang="en-IE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problematic</a:t>
            </a:r>
            <a:endParaRPr dirty="0"/>
          </a:p>
          <a:p>
            <a:pPr marL="171450" marR="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IE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models to provide care in the community in partnership with secondary care are a critical </a:t>
            </a:r>
            <a:r>
              <a:rPr lang="en-IE" sz="2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(vertical linkage, horizontal linkage gaps are apparent)</a:t>
            </a:r>
          </a:p>
          <a:p>
            <a:pPr marL="171450" marR="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IE" sz="2590" dirty="0" smtClean="0"/>
              <a:t>Even with ‘free curative DAA treatment’ for all in Ireland, vulnerable groups are not getting the ‘cure’.</a:t>
            </a:r>
            <a:endParaRPr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1364</Words>
  <Application>Microsoft Office PowerPoint</Application>
  <PresentationFormat>On-screen Show (4:3)</PresentationFormat>
  <Paragraphs>284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Arial</vt:lpstr>
      <vt:lpstr>Helvetica Neue</vt:lpstr>
      <vt:lpstr>Times</vt:lpstr>
      <vt:lpstr>Calibri</vt:lpstr>
      <vt:lpstr>MS PGothic</vt:lpstr>
      <vt:lpstr>Office Theme</vt:lpstr>
      <vt:lpstr> HEPCARE EUROPE Lessons learned on HCV testing and treatment through outreach to the community and linkage-to-care Dr. Jack Lambert</vt:lpstr>
      <vt:lpstr>HEPCARE: A new Hepatitis C Care service model</vt:lpstr>
      <vt:lpstr>Hepcheck: screening</vt:lpstr>
      <vt:lpstr>Hepcheck</vt:lpstr>
      <vt:lpstr>WP - HEPCHECK- OVERVIEW</vt:lpstr>
      <vt:lpstr>Homeless Hepcheck Results Dublin</vt:lpstr>
      <vt:lpstr>HepCheck- Homelessness study</vt:lpstr>
      <vt:lpstr>HepCheck- Homelessness study</vt:lpstr>
      <vt:lpstr>HepCheck Learnings</vt:lpstr>
      <vt:lpstr>HepLink: Linkage to Care</vt:lpstr>
      <vt:lpstr>HepLink: Methods</vt:lpstr>
      <vt:lpstr>Process of care</vt:lpstr>
      <vt:lpstr>HepLink Learnings</vt:lpstr>
      <vt:lpstr>PowerPoint Presentation</vt:lpstr>
      <vt:lpstr>Conclusions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HEPCARE EUROPE Lessons learned on HCV testing and treatment through outreach to the community and linkage-to-care Dr. Jack Lambert</dc:title>
  <dc:creator>Jack</dc:creator>
  <cp:lastModifiedBy>Saal</cp:lastModifiedBy>
  <cp:revision>7</cp:revision>
  <dcterms:modified xsi:type="dcterms:W3CDTF">2018-07-25T09:05:33Z</dcterms:modified>
</cp:coreProperties>
</file>